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8"/>
  </p:notesMasterIdLst>
  <p:sldIdLst>
    <p:sldId id="275" r:id="rId2"/>
    <p:sldId id="284" r:id="rId3"/>
    <p:sldId id="264" r:id="rId4"/>
    <p:sldId id="281" r:id="rId5"/>
    <p:sldId id="285" r:id="rId6"/>
    <p:sldId id="28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C71F"/>
    <a:srgbClr val="B87717"/>
    <a:srgbClr val="E8B800"/>
    <a:srgbClr val="FFC618"/>
    <a:srgbClr val="FFC721"/>
    <a:srgbClr val="FBC300"/>
    <a:srgbClr val="595959"/>
    <a:srgbClr val="A5A5A5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44" autoAdjust="0"/>
    <p:restoredTop sz="95033" autoAdjust="0"/>
  </p:normalViewPr>
  <p:slideViewPr>
    <p:cSldViewPr snapToGrid="0">
      <p:cViewPr varScale="1">
        <p:scale>
          <a:sx n="113" d="100"/>
          <a:sy n="113" d="100"/>
        </p:scale>
        <p:origin x="9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uz-Cyrl-UZ" sz="1200" b="1" i="0" u="none" strike="noStrike" kern="1200" cap="none" spc="0" normalizeH="0" baseline="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производителей</a:t>
            </a:r>
            <a:endParaRPr lang="uz-Cyrl-UZ" sz="1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5676946631671046E-2"/>
          <c:y val="3.1746031746031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z-Cyrl-UZ" sz="1200" b="1" i="0" u="none" strike="noStrike" kern="1200" cap="none" spc="0" normalizeH="0" baseline="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Юридические лица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148148148148997E-3"/>
                  <c:y val="1.63179602549681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A9-4F7F-A3CB-0B832BF50A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39010748656417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A9-4F7F-A3CB-0B832BF50A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65413698287714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A9-4F7F-A3CB-0B832BF50A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7.87714035745517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276-4980-9205-A1CD8AF29F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996442819934978E-16"/>
                  <c:y val="1.18453943257091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76-4980-9205-A1CD8AF29F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</c:v>
                </c:pt>
                <c:pt idx="1">
                  <c:v>20</c:v>
                </c:pt>
                <c:pt idx="2">
                  <c:v>47</c:v>
                </c:pt>
                <c:pt idx="3">
                  <c:v>86</c:v>
                </c:pt>
                <c:pt idx="4">
                  <c:v>124</c:v>
                </c:pt>
                <c:pt idx="5">
                  <c:v>151</c:v>
                </c:pt>
                <c:pt idx="6">
                  <c:v>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26-4A13-93FA-D734AB1F03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Частные предприниматели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296296296296294E-3"/>
                  <c:y val="8.77827771528558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6A9-4F7F-A3CB-0B832BF50A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437781360066642E-17"/>
                  <c:y val="7.8771403574553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A9-4F7F-A3CB-0B832BF50A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7.8771403574553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6A9-4F7F-A3CB-0B832BF50A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18453943257092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6A9-4F7F-A3CB-0B832BF50A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148148148148147E-3"/>
                  <c:y val="3.90888638920120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6A9-4F7F-A3CB-0B832BF50A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540887340515631E-3"/>
                  <c:y val="3.90888638920134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276-4980-9205-A1CD8AF29F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4540887340515631E-3"/>
                  <c:y val="1.58136482939632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76-4980-9205-A1CD8AF29F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80</c:v>
                </c:pt>
                <c:pt idx="1">
                  <c:v>113</c:v>
                </c:pt>
                <c:pt idx="2">
                  <c:v>138</c:v>
                </c:pt>
                <c:pt idx="3">
                  <c:v>204</c:v>
                </c:pt>
                <c:pt idx="4">
                  <c:v>306</c:v>
                </c:pt>
                <c:pt idx="5">
                  <c:v>376</c:v>
                </c:pt>
                <c:pt idx="6">
                  <c:v>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26-4A13-93FA-D734AB1F03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Розничные торговые точки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81699162604674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6A9-4F7F-A3CB-0B832BF50A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148148148148997E-3"/>
                  <c:y val="7.8771403574553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6A9-4F7F-A3CB-0B832BF50A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1845394325709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6A9-4F7F-A3CB-0B832BF50A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975112544026657E-16"/>
                  <c:y val="7.877140357455318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6A9-4F7F-A3CB-0B832BF50A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97819022622172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6A9-4F7F-A3CB-0B832BF50A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1845394325709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276-4980-9205-A1CD8AF29F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540887340515631E-3"/>
                  <c:y val="1.1845394325709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76-4980-9205-A1CD8AF29F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91</c:v>
                </c:pt>
                <c:pt idx="1">
                  <c:v>196</c:v>
                </c:pt>
                <c:pt idx="2">
                  <c:v>434</c:v>
                </c:pt>
                <c:pt idx="3">
                  <c:v>707</c:v>
                </c:pt>
                <c:pt idx="4">
                  <c:v>818</c:v>
                </c:pt>
                <c:pt idx="5">
                  <c:v>852</c:v>
                </c:pt>
                <c:pt idx="6">
                  <c:v>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26-4A13-93FA-D734AB1F03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2012176544"/>
        <c:axId val="2012168928"/>
      </c:barChart>
      <c:catAx>
        <c:axId val="201217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2168928"/>
        <c:crosses val="autoZero"/>
        <c:auto val="1"/>
        <c:lblAlgn val="ctr"/>
        <c:lblOffset val="100"/>
        <c:noMultiLvlLbl val="0"/>
      </c:catAx>
      <c:valAx>
        <c:axId val="2012168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201217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9331964301810272E-2"/>
          <c:y val="0.10240094988126484"/>
          <c:w val="0.87337081123290827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Серебро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135</c:v>
                </c:pt>
                <c:pt idx="1">
                  <c:v>210</c:v>
                </c:pt>
                <c:pt idx="2">
                  <c:v>1600</c:v>
                </c:pt>
                <c:pt idx="3">
                  <c:v>1600</c:v>
                </c:pt>
                <c:pt idx="4">
                  <c:v>2028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1F-4E77-BBEF-882DAB6E6D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Золото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FF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200</c:v>
                </c:pt>
                <c:pt idx="1">
                  <c:v>200</c:v>
                </c:pt>
                <c:pt idx="2">
                  <c:v>1800</c:v>
                </c:pt>
                <c:pt idx="3">
                  <c:v>2400</c:v>
                </c:pt>
                <c:pt idx="4">
                  <c:v>4748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1F-4E77-BBEF-882DAB6E6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12177088"/>
        <c:axId val="2012162400"/>
      </c:barChart>
      <c:catAx>
        <c:axId val="2012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2162400"/>
        <c:crosses val="autoZero"/>
        <c:auto val="1"/>
        <c:lblAlgn val="ctr"/>
        <c:lblOffset val="100"/>
        <c:noMultiLvlLbl val="0"/>
      </c:catAx>
      <c:valAx>
        <c:axId val="2012162400"/>
        <c:scaling>
          <c:orientation val="minMax"/>
        </c:scaling>
        <c:delete val="1"/>
        <c:axPos val="l"/>
        <c:majorGridlines>
          <c:spPr>
            <a:ln w="15875" cap="rnd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1217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F9BCD-6C67-433D-9157-40D9FF1A5D2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3CB57-FD50-431C-8A8B-9385898C2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3CB57-FD50-431C-8A8B-9385898C2AB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9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15B1-C310-4A39-AB73-2A5B9EEBF2E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CA1D-48ED-4F1D-AA86-BFBFE47E6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5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15B1-C310-4A39-AB73-2A5B9EEBF2E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CA1D-48ED-4F1D-AA86-BFBFE47E6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4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15B1-C310-4A39-AB73-2A5B9EEBF2E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CA1D-48ED-4F1D-AA86-BFBFE47E6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0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15B1-C310-4A39-AB73-2A5B9EEBF2E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CA1D-48ED-4F1D-AA86-BFBFE47E6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15B1-C310-4A39-AB73-2A5B9EEBF2E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CA1D-48ED-4F1D-AA86-BFBFE47E6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15B1-C310-4A39-AB73-2A5B9EEBF2E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CA1D-48ED-4F1D-AA86-BFBFE47E6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4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15B1-C310-4A39-AB73-2A5B9EEBF2E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CA1D-48ED-4F1D-AA86-BFBFE47E6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4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15B1-C310-4A39-AB73-2A5B9EEBF2E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CA1D-48ED-4F1D-AA86-BFBFE47E6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4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15B1-C310-4A39-AB73-2A5B9EEBF2E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CA1D-48ED-4F1D-AA86-BFBFE47E6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3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15B1-C310-4A39-AB73-2A5B9EEBF2E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CA1D-48ED-4F1D-AA86-BFBFE47E6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8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15B1-C310-4A39-AB73-2A5B9EEBF2E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CA1D-48ED-4F1D-AA86-BFBFE47E6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7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15B1-C310-4A39-AB73-2A5B9EEBF2E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CA1D-48ED-4F1D-AA86-BFBFE47E6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microsoft.com/office/2007/relationships/hdphoto" Target="../media/hdphoto1.wdp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microsoft.com/office/2007/relationships/hdphoto" Target="../media/hdphoto3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microsoft.com/office/2007/relationships/hdphoto" Target="../media/hdphoto2.wdp"/><Relationship Id="rId30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.png"/><Relationship Id="rId5" Type="http://schemas.openxmlformats.org/officeDocument/2006/relationships/image" Target="../media/image31.png"/><Relationship Id="rId10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35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6.jpeg"/><Relationship Id="rId3" Type="http://schemas.microsoft.com/office/2007/relationships/hdphoto" Target="../media/hdphoto4.wdp"/><Relationship Id="rId7" Type="http://schemas.openxmlformats.org/officeDocument/2006/relationships/image" Target="../media/image41.png"/><Relationship Id="rId12" Type="http://schemas.openxmlformats.org/officeDocument/2006/relationships/image" Target="../media/image45.jpeg"/><Relationship Id="rId17" Type="http://schemas.openxmlformats.org/officeDocument/2006/relationships/image" Target="../media/image48.jpeg"/><Relationship Id="rId2" Type="http://schemas.openxmlformats.org/officeDocument/2006/relationships/image" Target="../media/image38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microsoft.com/office/2007/relationships/hdphoto" Target="../media/hdphoto6.wdp"/><Relationship Id="rId5" Type="http://schemas.microsoft.com/office/2007/relationships/hdphoto" Target="../media/hdphoto5.wdp"/><Relationship Id="rId15" Type="http://schemas.openxmlformats.org/officeDocument/2006/relationships/image" Target="../media/image3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jpe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microsoft.com/office/2007/relationships/hdphoto" Target="../media/hdphoto1.wdp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1.jpeg"/><Relationship Id="rId3" Type="http://schemas.openxmlformats.org/officeDocument/2006/relationships/image" Target="../media/image60.png"/><Relationship Id="rId21" Type="http://schemas.openxmlformats.org/officeDocument/2006/relationships/image" Target="../media/image2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34.jpeg"/><Relationship Id="rId2" Type="http://schemas.openxmlformats.org/officeDocument/2006/relationships/image" Target="../media/image59.png"/><Relationship Id="rId16" Type="http://schemas.openxmlformats.org/officeDocument/2006/relationships/image" Target="../media/image33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8.jpeg"/><Relationship Id="rId5" Type="http://schemas.openxmlformats.org/officeDocument/2006/relationships/image" Target="../media/image62.png"/><Relationship Id="rId15" Type="http://schemas.openxmlformats.org/officeDocument/2006/relationships/image" Target="../media/image35.png"/><Relationship Id="rId10" Type="http://schemas.openxmlformats.org/officeDocument/2006/relationships/image" Target="../media/image67.png"/><Relationship Id="rId19" Type="http://schemas.openxmlformats.org/officeDocument/2006/relationships/image" Target="../media/image7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positphotos_176806790-stock-video-flag-uzbekistan-waving-wind-slo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17510" cy="68580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79131" y="-70338"/>
            <a:ext cx="12294335" cy="7051708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2800" b="1" cap="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r="22187"/>
          <a:stretch/>
        </p:blipFill>
        <p:spPr>
          <a:xfrm>
            <a:off x="4347713" y="790575"/>
            <a:ext cx="3536830" cy="3459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3263" y="4373397"/>
            <a:ext cx="5566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UZBEKISTAN JEWELLERY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INDUSTRY ASSOCIATION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>
            <a:extLst>
              <a:ext uri="{FF2B5EF4-FFF2-40B4-BE49-F238E27FC236}">
                <a16:creationId xmlns="" xmlns:a16="http://schemas.microsoft.com/office/drawing/2014/main" id="{23D3AFB1-A98C-4548-AEC8-BF08D44D66B1}"/>
              </a:ext>
            </a:extLst>
          </p:cNvPr>
          <p:cNvSpPr/>
          <p:nvPr/>
        </p:nvSpPr>
        <p:spPr>
          <a:xfrm>
            <a:off x="-12738" y="-17248"/>
            <a:ext cx="12204738" cy="914063"/>
          </a:xfrm>
          <a:custGeom>
            <a:avLst/>
            <a:gdLst/>
            <a:ahLst/>
            <a:cxnLst/>
            <a:rect l="l" t="t" r="r" b="b"/>
            <a:pathLst>
              <a:path w="4077970" h="1191260">
                <a:moveTo>
                  <a:pt x="4077398" y="0"/>
                </a:moveTo>
                <a:lnTo>
                  <a:pt x="0" y="0"/>
                </a:lnTo>
                <a:lnTo>
                  <a:pt x="0" y="1190752"/>
                </a:lnTo>
                <a:lnTo>
                  <a:pt x="4077398" y="747255"/>
                </a:lnTo>
                <a:lnTo>
                  <a:pt x="4077398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>
              <a:lnSpc>
                <a:spcPct val="120000"/>
              </a:lnSpc>
            </a:pPr>
            <a:endParaRPr lang="ru-RU" sz="2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ru-RU" sz="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ИНВЕСТИЦИОННАЯ ПРИВЛЕКАТЕЛЬНОСТЬ ЮВЕЛИРНОЙ ПРОМЫШЛЕННОСТИ </a:t>
            </a:r>
            <a:b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УЗБЕКИСТАНА</a:t>
            </a:r>
            <a:endParaRPr lang="ru-RU" sz="16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12" r="22187"/>
          <a:stretch/>
        </p:blipFill>
        <p:spPr>
          <a:xfrm>
            <a:off x="150961" y="9771"/>
            <a:ext cx="920040" cy="81558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10981" y="1127078"/>
            <a:ext cx="5081159" cy="395654"/>
          </a:xfrm>
          <a:prstGeom prst="roundRect">
            <a:avLst>
              <a:gd name="adj" fmla="val 50000"/>
            </a:avLst>
          </a:prstGeom>
          <a:solidFill>
            <a:srgbClr val="FFC72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Узбекистана и соседних стран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62201" y="1127078"/>
            <a:ext cx="5081159" cy="395654"/>
          </a:xfrm>
          <a:prstGeom prst="roundRect">
            <a:avLst>
              <a:gd name="adj" fmla="val 50000"/>
            </a:avLst>
          </a:prstGeom>
          <a:solidFill>
            <a:srgbClr val="FFC72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</a:t>
            </a:r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имеющие соглашение о свободной </a:t>
            </a:r>
            <a:endParaRPr lang="en-US" sz="135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торговле </a:t>
            </a:r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Узбекистаном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0981" y="1781176"/>
            <a:ext cx="1617869" cy="609600"/>
          </a:xfrm>
          <a:prstGeom prst="roundRect">
            <a:avLst/>
          </a:prstGeom>
          <a:ln w="19050">
            <a:solidFill>
              <a:srgbClr val="FBC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Узбекистана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4271" y="1781176"/>
            <a:ext cx="1617869" cy="609600"/>
          </a:xfrm>
          <a:prstGeom prst="roundRect">
            <a:avLst/>
          </a:prstGeom>
          <a:ln w="19050">
            <a:solidFill>
              <a:srgbClr val="FBC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20" y="1680556"/>
            <a:ext cx="826080" cy="8108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1" y="1127078"/>
            <a:ext cx="538162" cy="393472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V="1">
            <a:off x="610981" y="2821604"/>
            <a:ext cx="972551" cy="3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V="1">
            <a:off x="4719589" y="2821250"/>
            <a:ext cx="972551" cy="3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3">
            <a:extLst>
              <a:ext uri="{FF2B5EF4-FFF2-40B4-BE49-F238E27FC236}">
                <a16:creationId xmlns="" xmlns:a16="http://schemas.microsoft.com/office/drawing/2014/main" id="{A31EFD09-66D0-471A-9A08-C22C926B0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26" y="2682750"/>
            <a:ext cx="28868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соседних стран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8639" y="3241630"/>
            <a:ext cx="1025890" cy="1601632"/>
          </a:xfrm>
          <a:prstGeom prst="roundRect">
            <a:avLst>
              <a:gd name="adj" fmla="val 10725"/>
            </a:avLst>
          </a:prstGeom>
          <a:ln w="19050">
            <a:solidFill>
              <a:srgbClr val="FBC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83627" y="3241630"/>
            <a:ext cx="1025890" cy="1601632"/>
          </a:xfrm>
          <a:prstGeom prst="roundRect">
            <a:avLst>
              <a:gd name="adj" fmla="val 10725"/>
            </a:avLst>
          </a:prstGeom>
          <a:ln w="19050">
            <a:solidFill>
              <a:srgbClr val="FBC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38615" y="3241630"/>
            <a:ext cx="1025890" cy="1601632"/>
          </a:xfrm>
          <a:prstGeom prst="roundRect">
            <a:avLst>
              <a:gd name="adj" fmla="val 10725"/>
            </a:avLst>
          </a:prstGeom>
          <a:ln w="19050">
            <a:solidFill>
              <a:srgbClr val="FBC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93603" y="3247232"/>
            <a:ext cx="1025890" cy="1601632"/>
          </a:xfrm>
          <a:prstGeom prst="roundRect">
            <a:avLst>
              <a:gd name="adj" fmla="val 10725"/>
            </a:avLst>
          </a:prstGeom>
          <a:ln w="19050">
            <a:solidFill>
              <a:srgbClr val="FBC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48591" y="3241630"/>
            <a:ext cx="1025890" cy="1601632"/>
          </a:xfrm>
          <a:prstGeom prst="roundRect">
            <a:avLst>
              <a:gd name="adj" fmla="val 10725"/>
            </a:avLst>
          </a:prstGeom>
          <a:ln w="19050">
            <a:solidFill>
              <a:srgbClr val="FBC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96084" y="3554703"/>
            <a:ext cx="1209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Кыргызстана</a:t>
            </a:r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60766" y="4164929"/>
            <a:ext cx="108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V="1">
            <a:off x="1612990" y="4098667"/>
            <a:ext cx="767164" cy="3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11771" y="3554703"/>
            <a:ext cx="1084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Казахстана</a:t>
            </a:r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1771" y="4164929"/>
            <a:ext cx="108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V="1">
            <a:off x="463995" y="4098667"/>
            <a:ext cx="767164" cy="3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09517" y="3554703"/>
            <a:ext cx="1284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Туркменистана</a:t>
            </a:r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05121" y="4164929"/>
            <a:ext cx="108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V="1">
            <a:off x="2757345" y="4098667"/>
            <a:ext cx="767164" cy="3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689434" y="3554703"/>
            <a:ext cx="1193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Таджикистана</a:t>
            </a:r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72438" y="4164929"/>
            <a:ext cx="108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V="1">
            <a:off x="3924662" y="4098667"/>
            <a:ext cx="767164" cy="3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923662" y="3561342"/>
            <a:ext cx="1122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Афганистана</a:t>
            </a:r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23662" y="4171568"/>
            <a:ext cx="108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V="1">
            <a:off x="5075886" y="4105306"/>
            <a:ext cx="767164" cy="3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614744" y="5133127"/>
            <a:ext cx="5081159" cy="395654"/>
          </a:xfrm>
          <a:prstGeom prst="roundRect">
            <a:avLst>
              <a:gd name="adj" fmla="val 50000"/>
            </a:avLst>
          </a:prstGeom>
          <a:solidFill>
            <a:srgbClr val="FFC72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добычи цветных металлов в Узбекистане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83" y="2989536"/>
            <a:ext cx="668978" cy="50173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8" y="2991667"/>
            <a:ext cx="662837" cy="49712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02" y="2989279"/>
            <a:ext cx="672249" cy="50418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52" y="2989382"/>
            <a:ext cx="664284" cy="4982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41" y="2985196"/>
            <a:ext cx="669153" cy="50186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2" y="5182551"/>
            <a:ext cx="326087" cy="296806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>
            <a:off x="316908" y="5750473"/>
            <a:ext cx="1951876" cy="809910"/>
          </a:xfrm>
          <a:prstGeom prst="roundRect">
            <a:avLst/>
          </a:prstGeom>
          <a:ln w="19050">
            <a:solidFill>
              <a:srgbClr val="FBC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0247" y="5750473"/>
            <a:ext cx="1841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Среднегодовая добыча золота</a:t>
            </a:r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0247" y="6160273"/>
            <a:ext cx="1841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uz-Cyrl-U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V="1">
            <a:off x="648908" y="6186792"/>
            <a:ext cx="1284384" cy="3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4022605" y="5750473"/>
            <a:ext cx="1951876" cy="809910"/>
          </a:xfrm>
          <a:prstGeom prst="roundRect">
            <a:avLst/>
          </a:prstGeom>
          <a:ln w="19050">
            <a:solidFill>
              <a:srgbClr val="FBC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2616002" y="5688638"/>
            <a:ext cx="1059384" cy="985444"/>
          </a:xfrm>
          <a:prstGeom prst="ellipse">
            <a:avLst/>
          </a:prstGeom>
          <a:ln w="19050">
            <a:solidFill>
              <a:srgbClr val="FFC7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75" y="5750473"/>
            <a:ext cx="806895" cy="806895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074271" y="5752826"/>
            <a:ext cx="1841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Среднегодовая добыча серебра</a:t>
            </a:r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74271" y="6162626"/>
            <a:ext cx="1841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Cyrl-U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</a:t>
            </a: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V="1">
            <a:off x="4352932" y="6189145"/>
            <a:ext cx="1284384" cy="3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object 1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49740" y="2057841"/>
            <a:ext cx="3895798" cy="2410892"/>
          </a:xfrm>
          <a:prstGeom prst="rect">
            <a:avLst/>
          </a:prstGeom>
        </p:spPr>
      </p:pic>
      <p:grpSp>
        <p:nvGrpSpPr>
          <p:cNvPr id="85" name="object 151"/>
          <p:cNvGrpSpPr/>
          <p:nvPr/>
        </p:nvGrpSpPr>
        <p:grpSpPr>
          <a:xfrm>
            <a:off x="6046458" y="1781176"/>
            <a:ext cx="5231624" cy="2629623"/>
            <a:chOff x="8519335" y="2187528"/>
            <a:chExt cx="7110095" cy="3886835"/>
          </a:xfrm>
        </p:grpSpPr>
        <p:pic>
          <p:nvPicPr>
            <p:cNvPr id="86" name="object 1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507551" y="5583516"/>
              <a:ext cx="653735" cy="490301"/>
            </a:xfrm>
            <a:prstGeom prst="rect">
              <a:avLst/>
            </a:prstGeom>
          </p:spPr>
        </p:pic>
        <p:pic>
          <p:nvPicPr>
            <p:cNvPr id="87" name="object 1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43883" y="3441528"/>
              <a:ext cx="653734" cy="490301"/>
            </a:xfrm>
            <a:prstGeom prst="rect">
              <a:avLst/>
            </a:prstGeom>
          </p:spPr>
        </p:pic>
        <p:pic>
          <p:nvPicPr>
            <p:cNvPr id="88" name="object 1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975701" y="4575020"/>
              <a:ext cx="653734" cy="490301"/>
            </a:xfrm>
            <a:prstGeom prst="rect">
              <a:avLst/>
            </a:prstGeom>
          </p:spPr>
        </p:pic>
        <p:pic>
          <p:nvPicPr>
            <p:cNvPr id="89" name="object 1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15884" y="4772653"/>
              <a:ext cx="653735" cy="490301"/>
            </a:xfrm>
            <a:prstGeom prst="rect">
              <a:avLst/>
            </a:prstGeom>
          </p:spPr>
        </p:pic>
        <p:pic>
          <p:nvPicPr>
            <p:cNvPr id="90" name="object 1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19335" y="3414007"/>
              <a:ext cx="653734" cy="490300"/>
            </a:xfrm>
            <a:prstGeom prst="rect">
              <a:avLst/>
            </a:prstGeom>
          </p:spPr>
        </p:pic>
        <p:pic>
          <p:nvPicPr>
            <p:cNvPr id="91" name="object 1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934743" y="2803286"/>
              <a:ext cx="653735" cy="490298"/>
            </a:xfrm>
            <a:prstGeom prst="rect">
              <a:avLst/>
            </a:prstGeom>
          </p:spPr>
        </p:pic>
        <p:pic>
          <p:nvPicPr>
            <p:cNvPr id="92" name="object 1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40969" y="4126240"/>
              <a:ext cx="653735" cy="490301"/>
            </a:xfrm>
            <a:prstGeom prst="rect">
              <a:avLst/>
            </a:prstGeom>
          </p:spPr>
        </p:pic>
        <p:pic>
          <p:nvPicPr>
            <p:cNvPr id="93" name="object 1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543736" y="2673929"/>
              <a:ext cx="653735" cy="490300"/>
            </a:xfrm>
            <a:prstGeom prst="rect">
              <a:avLst/>
            </a:prstGeom>
          </p:spPr>
        </p:pic>
        <p:pic>
          <p:nvPicPr>
            <p:cNvPr id="94" name="object 1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99501" y="2187528"/>
              <a:ext cx="654836" cy="491126"/>
            </a:xfrm>
            <a:prstGeom prst="rect">
              <a:avLst/>
            </a:prstGeom>
          </p:spPr>
        </p:pic>
        <p:pic>
          <p:nvPicPr>
            <p:cNvPr id="95" name="object 1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854782" y="4372926"/>
              <a:ext cx="1139320" cy="854489"/>
            </a:xfrm>
            <a:prstGeom prst="rect">
              <a:avLst/>
            </a:prstGeom>
          </p:spPr>
        </p:pic>
      </p:grpSp>
      <p:sp>
        <p:nvSpPr>
          <p:cNvPr id="96" name="object 147"/>
          <p:cNvSpPr txBox="1"/>
          <p:nvPr/>
        </p:nvSpPr>
        <p:spPr>
          <a:xfrm>
            <a:off x="7709590" y="1828051"/>
            <a:ext cx="11569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65" dirty="0" smtClean="0">
                <a:solidFill>
                  <a:srgbClr val="063A7B"/>
                </a:solidFill>
                <a:latin typeface="Arial"/>
                <a:cs typeface="Arial"/>
              </a:rPr>
              <a:t>Беларусь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7" name="object 147"/>
          <p:cNvSpPr txBox="1"/>
          <p:nvPr/>
        </p:nvSpPr>
        <p:spPr>
          <a:xfrm>
            <a:off x="6772239" y="2244212"/>
            <a:ext cx="11569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65" dirty="0" smtClean="0">
                <a:solidFill>
                  <a:srgbClr val="063A7B"/>
                </a:solidFill>
                <a:latin typeface="Arial"/>
                <a:cs typeface="Arial"/>
              </a:rPr>
              <a:t>Украина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8" name="object 147"/>
          <p:cNvSpPr txBox="1"/>
          <p:nvPr/>
        </p:nvSpPr>
        <p:spPr>
          <a:xfrm>
            <a:off x="6450047" y="2664737"/>
            <a:ext cx="11569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65" dirty="0" smtClean="0">
                <a:solidFill>
                  <a:srgbClr val="063A7B"/>
                </a:solidFill>
                <a:latin typeface="Arial"/>
                <a:cs typeface="Arial"/>
              </a:rPr>
              <a:t>Азербайджан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9" name="object 147"/>
          <p:cNvSpPr txBox="1"/>
          <p:nvPr/>
        </p:nvSpPr>
        <p:spPr>
          <a:xfrm>
            <a:off x="6608242" y="3150000"/>
            <a:ext cx="11569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65" dirty="0" smtClean="0">
                <a:solidFill>
                  <a:srgbClr val="063A7B"/>
                </a:solidFill>
                <a:latin typeface="Arial"/>
                <a:cs typeface="Arial"/>
              </a:rPr>
              <a:t>Молдова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0" name="object 147"/>
          <p:cNvSpPr txBox="1"/>
          <p:nvPr/>
        </p:nvSpPr>
        <p:spPr>
          <a:xfrm>
            <a:off x="6987090" y="3581853"/>
            <a:ext cx="11569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65" dirty="0" smtClean="0">
                <a:solidFill>
                  <a:srgbClr val="063A7B"/>
                </a:solidFill>
                <a:latin typeface="Arial"/>
                <a:cs typeface="Arial"/>
              </a:rPr>
              <a:t>Грузия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1" name="object 147"/>
          <p:cNvSpPr txBox="1"/>
          <p:nvPr/>
        </p:nvSpPr>
        <p:spPr>
          <a:xfrm>
            <a:off x="9407194" y="2155723"/>
            <a:ext cx="11569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65" dirty="0" smtClean="0">
                <a:solidFill>
                  <a:srgbClr val="063A7B"/>
                </a:solidFill>
                <a:latin typeface="Arial"/>
                <a:cs typeface="Arial"/>
              </a:rPr>
              <a:t>Россия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2" name="object 147"/>
          <p:cNvSpPr txBox="1"/>
          <p:nvPr/>
        </p:nvSpPr>
        <p:spPr>
          <a:xfrm>
            <a:off x="10446241" y="2669285"/>
            <a:ext cx="11569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65" dirty="0" smtClean="0">
                <a:solidFill>
                  <a:srgbClr val="063A7B"/>
                </a:solidFill>
                <a:latin typeface="Arial"/>
                <a:cs typeface="Arial"/>
              </a:rPr>
              <a:t>Казахстан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3" name="object 147"/>
          <p:cNvSpPr txBox="1"/>
          <p:nvPr/>
        </p:nvSpPr>
        <p:spPr>
          <a:xfrm>
            <a:off x="11188628" y="3434614"/>
            <a:ext cx="11569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65" dirty="0" smtClean="0">
                <a:solidFill>
                  <a:srgbClr val="063A7B"/>
                </a:solidFill>
                <a:latin typeface="Arial"/>
                <a:cs typeface="Arial"/>
              </a:rPr>
              <a:t>Кыргызстан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4" name="object 147"/>
          <p:cNvSpPr txBox="1"/>
          <p:nvPr/>
        </p:nvSpPr>
        <p:spPr>
          <a:xfrm>
            <a:off x="10846898" y="4130439"/>
            <a:ext cx="11569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65" dirty="0" smtClean="0">
                <a:solidFill>
                  <a:srgbClr val="063A7B"/>
                </a:solidFill>
                <a:latin typeface="Arial"/>
                <a:cs typeface="Arial"/>
              </a:rPr>
              <a:t>Таджикистан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26" y="1148705"/>
            <a:ext cx="350217" cy="350217"/>
          </a:xfrm>
          <a:prstGeom prst="rect">
            <a:avLst/>
          </a:prstGeom>
        </p:spPr>
      </p:pic>
      <p:sp>
        <p:nvSpPr>
          <p:cNvPr id="106" name="Скругленный прямоугольник 105"/>
          <p:cNvSpPr/>
          <p:nvPr/>
        </p:nvSpPr>
        <p:spPr>
          <a:xfrm>
            <a:off x="6562201" y="5133127"/>
            <a:ext cx="5081159" cy="395654"/>
          </a:xfrm>
          <a:prstGeom prst="roundRect">
            <a:avLst>
              <a:gd name="adj" fmla="val 50000"/>
            </a:avLst>
          </a:prstGeom>
          <a:solidFill>
            <a:srgbClr val="FFC72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Крупнейшие производители золота и серебра в Узбекистане</a:t>
            </a: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21" y="5167419"/>
            <a:ext cx="327069" cy="327069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22833" y1="76871" x2="74333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82" y="5638273"/>
            <a:ext cx="837776" cy="615766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392" b="88824" l="0" r="100000">
                        <a14:foregroundMark x1="34444" y1="70392" x2="69444" y2="70196"/>
                        <a14:foregroundMark x1="32111" y1="87255" x2="67111" y2="87451"/>
                        <a14:foregroundMark x1="34667" y1="77255" x2="34667" y2="77255"/>
                        <a14:foregroundMark x1="34444" y1="80784" x2="37111" y2="80784"/>
                        <a14:foregroundMark x1="35444" y1="74706" x2="36556" y2="72353"/>
                        <a14:foregroundMark x1="42667" y1="74314" x2="43000" y2="79412"/>
                        <a14:foregroundMark x1="50000" y1="73922" x2="50222" y2="79412"/>
                        <a14:foregroundMark x1="56222" y1="73333" x2="53778" y2="78431"/>
                        <a14:foregroundMark x1="60444" y1="74510" x2="60889" y2="8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90" t="5144" r="32342" b="12472"/>
          <a:stretch/>
        </p:blipFill>
        <p:spPr>
          <a:xfrm>
            <a:off x="8986313" y="5664462"/>
            <a:ext cx="523635" cy="550872"/>
          </a:xfrm>
          <a:prstGeom prst="rect">
            <a:avLst/>
          </a:prstGeom>
        </p:spPr>
      </p:pic>
      <p:pic>
        <p:nvPicPr>
          <p:cNvPr id="123" name="Picture 2" descr="ÐÐ°ÑÑÐ¸Ð½ÐºÐ¸ Ð¿Ð¾ Ð·Ð°Ð¿ÑÐ¾ÑÑ prospector ico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320" y="5638273"/>
            <a:ext cx="615766" cy="6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Box 123"/>
          <p:cNvSpPr txBox="1"/>
          <p:nvPr/>
        </p:nvSpPr>
        <p:spPr>
          <a:xfrm>
            <a:off x="10165418" y="6338051"/>
            <a:ext cx="160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Золотодобытчики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343310" y="6395364"/>
            <a:ext cx="1809640" cy="29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Алмалыкский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ГМК»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6527477" y="6372513"/>
            <a:ext cx="1611877" cy="29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Навоийский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ГМК»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Прямая соединительная линия 127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V="1">
            <a:off x="6703477" y="6320895"/>
            <a:ext cx="1284384" cy="3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5938" y="6331749"/>
            <a:ext cx="1284384" cy="3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25611" y="6321888"/>
            <a:ext cx="1284384" cy="3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89" y="4244573"/>
            <a:ext cx="404393" cy="404393"/>
          </a:xfrm>
          <a:prstGeom prst="rect">
            <a:avLst/>
          </a:prstGeom>
        </p:spPr>
      </p:pic>
      <p:sp>
        <p:nvSpPr>
          <p:cNvPr id="107" name="object 147"/>
          <p:cNvSpPr txBox="1"/>
          <p:nvPr/>
        </p:nvSpPr>
        <p:spPr>
          <a:xfrm>
            <a:off x="7374267" y="4261704"/>
            <a:ext cx="228138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b="1" spc="-65" dirty="0">
                <a:solidFill>
                  <a:srgbClr val="063A7B"/>
                </a:solidFill>
                <a:latin typeface="Arial"/>
                <a:cs typeface="Arial"/>
              </a:rPr>
              <a:t>Всеобщая система </a:t>
            </a:r>
            <a:r>
              <a:rPr lang="ru-RU" sz="1300" b="1" spc="-65" dirty="0" smtClean="0">
                <a:solidFill>
                  <a:srgbClr val="063A7B"/>
                </a:solidFill>
                <a:latin typeface="Arial"/>
                <a:cs typeface="Arial"/>
              </a:rPr>
              <a:t>референций (</a:t>
            </a:r>
            <a:r>
              <a:rPr lang="en-US" sz="1300" b="1" spc="-65" dirty="0" smtClean="0">
                <a:solidFill>
                  <a:srgbClr val="063A7B"/>
                </a:solidFill>
                <a:latin typeface="Arial"/>
                <a:cs typeface="Arial"/>
              </a:rPr>
              <a:t>GSP)</a:t>
            </a:r>
            <a:r>
              <a:rPr lang="ru-RU" sz="1300" b="1" spc="-65" dirty="0" smtClean="0">
                <a:solidFill>
                  <a:srgbClr val="063A7B"/>
                </a:solidFill>
                <a:latin typeface="Arial"/>
                <a:cs typeface="Arial"/>
              </a:rPr>
              <a:t> Европейского</a:t>
            </a:r>
            <a:r>
              <a:rPr lang="en-US" sz="1300" b="1" spc="-65" dirty="0" smtClean="0">
                <a:solidFill>
                  <a:srgbClr val="063A7B"/>
                </a:solidFill>
                <a:latin typeface="Arial"/>
                <a:cs typeface="Arial"/>
              </a:rPr>
              <a:t> </a:t>
            </a:r>
            <a:r>
              <a:rPr lang="ru-RU" sz="1300" b="1" spc="-65" dirty="0" smtClean="0">
                <a:solidFill>
                  <a:srgbClr val="063A7B"/>
                </a:solidFill>
                <a:latin typeface="Arial"/>
                <a:cs typeface="Arial"/>
              </a:rPr>
              <a:t>Союза</a:t>
            </a:r>
            <a:endParaRPr lang="ru-RU" sz="1300" b="1" spc="-65" dirty="0">
              <a:solidFill>
                <a:srgbClr val="063A7B"/>
              </a:solidFill>
              <a:latin typeface="Arial"/>
              <a:cs typeface="Arial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8072819" y="3662882"/>
            <a:ext cx="1415823" cy="540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79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Прямоугольник: скругленные углы 116">
            <a:extLst>
              <a:ext uri="{FF2B5EF4-FFF2-40B4-BE49-F238E27FC236}">
                <a16:creationId xmlns="" xmlns:a16="http://schemas.microsoft.com/office/drawing/2014/main" id="{6CCAB160-0717-4D5B-A174-E0F7FAE7CB86}"/>
              </a:ext>
            </a:extLst>
          </p:cNvPr>
          <p:cNvSpPr/>
          <p:nvPr/>
        </p:nvSpPr>
        <p:spPr>
          <a:xfrm>
            <a:off x="2902792" y="5702832"/>
            <a:ext cx="789449" cy="8860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: скругленные углы 55">
            <a:extLst>
              <a:ext uri="{FF2B5EF4-FFF2-40B4-BE49-F238E27FC236}">
                <a16:creationId xmlns="" xmlns:a16="http://schemas.microsoft.com/office/drawing/2014/main" id="{717CBADE-1EA7-4E78-8490-7BABE94AA4BA}"/>
              </a:ext>
            </a:extLst>
          </p:cNvPr>
          <p:cNvSpPr/>
          <p:nvPr/>
        </p:nvSpPr>
        <p:spPr>
          <a:xfrm>
            <a:off x="425218" y="5701639"/>
            <a:ext cx="659284" cy="88373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Группа 87">
            <a:extLst>
              <a:ext uri="{FF2B5EF4-FFF2-40B4-BE49-F238E27FC236}">
                <a16:creationId xmlns="" xmlns:a16="http://schemas.microsoft.com/office/drawing/2014/main" id="{34D05FDD-3405-4DD5-8F84-D49796EF7B56}"/>
              </a:ext>
            </a:extLst>
          </p:cNvPr>
          <p:cNvGrpSpPr/>
          <p:nvPr/>
        </p:nvGrpSpPr>
        <p:grpSpPr>
          <a:xfrm>
            <a:off x="192714" y="4739006"/>
            <a:ext cx="5439155" cy="297216"/>
            <a:chOff x="422374" y="2048194"/>
            <a:chExt cx="2616777" cy="297216"/>
          </a:xfrm>
        </p:grpSpPr>
        <p:sp>
          <p:nvSpPr>
            <p:cNvPr id="89" name="Прямоугольник 3">
              <a:extLst>
                <a:ext uri="{FF2B5EF4-FFF2-40B4-BE49-F238E27FC236}">
                  <a16:creationId xmlns="" xmlns:a16="http://schemas.microsoft.com/office/drawing/2014/main" id="{A31EFD09-66D0-471A-9A08-C22C926B0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4" y="2048194"/>
              <a:ext cx="26167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Объемы производства ювелирных изделий в 2024 году (авг.)</a:t>
              </a:r>
              <a:endParaRPr lang="uz-Cyrl-UZ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0" name="Прямая соединительная линия 89">
              <a:extLst>
                <a:ext uri="{FF2B5EF4-FFF2-40B4-BE49-F238E27FC236}">
                  <a16:creationId xmlns="" xmlns:a16="http://schemas.microsoft.com/office/drawing/2014/main" id="{DFC9CED2-56A5-4348-995A-0C9E8B5881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662" y="2345410"/>
              <a:ext cx="2275372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Прямая соединительная линия 122">
            <a:extLst>
              <a:ext uri="{FF2B5EF4-FFF2-40B4-BE49-F238E27FC236}">
                <a16:creationId xmlns="" xmlns:a16="http://schemas.microsoft.com/office/drawing/2014/main" id="{986A1FB8-A588-45AB-9C28-1DB5F0DBE313}"/>
              </a:ext>
            </a:extLst>
          </p:cNvPr>
          <p:cNvCxnSpPr>
            <a:cxnSpLocks/>
          </p:cNvCxnSpPr>
          <p:nvPr/>
        </p:nvCxnSpPr>
        <p:spPr bwMode="auto">
          <a:xfrm>
            <a:off x="5644687" y="3962431"/>
            <a:ext cx="38848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91514" y="786978"/>
            <a:ext cx="0" cy="5996589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bject 7">
            <a:extLst>
              <a:ext uri="{FF2B5EF4-FFF2-40B4-BE49-F238E27FC236}">
                <a16:creationId xmlns="" xmlns:a16="http://schemas.microsoft.com/office/drawing/2014/main" id="{23D3AFB1-A98C-4548-AEC8-BF08D44D66B1}"/>
              </a:ext>
            </a:extLst>
          </p:cNvPr>
          <p:cNvSpPr/>
          <p:nvPr/>
        </p:nvSpPr>
        <p:spPr>
          <a:xfrm>
            <a:off x="-12738" y="-17248"/>
            <a:ext cx="12204738" cy="914878"/>
          </a:xfrm>
          <a:custGeom>
            <a:avLst/>
            <a:gdLst/>
            <a:ahLst/>
            <a:cxnLst/>
            <a:rect l="l" t="t" r="r" b="b"/>
            <a:pathLst>
              <a:path w="4077970" h="1191260">
                <a:moveTo>
                  <a:pt x="4077398" y="0"/>
                </a:moveTo>
                <a:lnTo>
                  <a:pt x="0" y="0"/>
                </a:lnTo>
                <a:lnTo>
                  <a:pt x="0" y="1190752"/>
                </a:lnTo>
                <a:lnTo>
                  <a:pt x="4077398" y="747255"/>
                </a:lnTo>
                <a:lnTo>
                  <a:pt x="4077398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>
              <a:lnSpc>
                <a:spcPct val="120000"/>
              </a:lnSpc>
            </a:pPr>
            <a:endParaRPr lang="ru-RU" sz="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ru-RU" sz="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  </a:t>
            </a:r>
            <a:r>
              <a:rPr lang="ru-RU" sz="19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ОБЩАЯ ИНФОРМАЦИЯ О ЮВЕЛИРНОЙ ПРОМЫШЛЕННОСТИ В 2024 ГОДУ</a:t>
            </a:r>
            <a:endParaRPr lang="ru-RU" sz="19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8902A75E-56A1-47B1-A945-97BC7BEA6812}"/>
              </a:ext>
            </a:extLst>
          </p:cNvPr>
          <p:cNvSpPr/>
          <p:nvPr/>
        </p:nvSpPr>
        <p:spPr>
          <a:xfrm>
            <a:off x="181345" y="5238280"/>
            <a:ext cx="1621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20"/>
              </a:spcBef>
              <a:defRPr/>
            </a:pPr>
            <a:r>
              <a:rPr lang="ru-RU" sz="1200" b="1" kern="0" spc="10" dirty="0" smtClean="0">
                <a:solidFill>
                  <a:srgbClr val="1A237E"/>
                </a:solidFill>
                <a:latin typeface="Arial"/>
                <a:cs typeface="Arial"/>
              </a:rPr>
              <a:t>Золото:</a:t>
            </a:r>
            <a:endParaRPr lang="ru-RU" sz="1200" b="1" kern="0" spc="10" dirty="0">
              <a:solidFill>
                <a:srgbClr val="1A237E"/>
              </a:solidFill>
              <a:latin typeface="Arial"/>
              <a:cs typeface="Arial"/>
            </a:endParaRPr>
          </a:p>
        </p:txBody>
      </p:sp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80542E72-8608-4674-B264-77F9DBDFD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0" y="5825542"/>
            <a:ext cx="475184" cy="636960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CB49A442-BAAF-4BE4-ACE4-17BAF8E15372}"/>
              </a:ext>
            </a:extLst>
          </p:cNvPr>
          <p:cNvSpPr txBox="1"/>
          <p:nvPr/>
        </p:nvSpPr>
        <p:spPr>
          <a:xfrm>
            <a:off x="1238170" y="5908673"/>
            <a:ext cx="120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3580</a:t>
            </a:r>
            <a:r>
              <a:rPr lang="uz-Cyrl-UZ" sz="2400" b="1" dirty="0"/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uz-Cyrl-U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542DF647-D86D-4595-83CD-D53D7BFCF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7" y="5825542"/>
            <a:ext cx="569002" cy="638604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1CB38E4C-FBF2-4FF6-A2A8-6514033A000F}"/>
              </a:ext>
            </a:extLst>
          </p:cNvPr>
          <p:cNvSpPr txBox="1"/>
          <p:nvPr/>
        </p:nvSpPr>
        <p:spPr>
          <a:xfrm>
            <a:off x="3777322" y="5912673"/>
            <a:ext cx="132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1580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uz-Cyrl-U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3EE27A9B-870A-4AFE-8E57-64AF93D570F1}"/>
              </a:ext>
            </a:extLst>
          </p:cNvPr>
          <p:cNvSpPr/>
          <p:nvPr/>
        </p:nvSpPr>
        <p:spPr>
          <a:xfrm>
            <a:off x="2610770" y="5238277"/>
            <a:ext cx="1941985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20"/>
              </a:spcBef>
              <a:defRPr/>
            </a:pPr>
            <a:r>
              <a:rPr lang="ru-RU" sz="1200" b="1" kern="0" spc="10" dirty="0" smtClean="0">
                <a:solidFill>
                  <a:srgbClr val="1A237E"/>
                </a:solidFill>
                <a:latin typeface="Arial"/>
                <a:cs typeface="Arial"/>
              </a:rPr>
              <a:t>Серебро:</a:t>
            </a:r>
            <a:endParaRPr lang="ru-RU" sz="1200" b="1" kern="0" spc="10" dirty="0">
              <a:solidFill>
                <a:srgbClr val="1A237E"/>
              </a:solidFill>
              <a:latin typeface="Arial"/>
              <a:cs typeface="Arial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81345" y="1722819"/>
            <a:ext cx="4924879" cy="423511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Объемы производства ювелирных изделий (кг.)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169024" y="2744236"/>
            <a:ext cx="120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b="1" dirty="0">
                <a:solidFill>
                  <a:schemeClr val="bg1"/>
                </a:solidFill>
              </a:rPr>
              <a:t>+ 25 states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844984" y="894408"/>
            <a:ext cx="5844400" cy="545594"/>
          </a:xfrm>
          <a:prstGeom prst="round2Diag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производители в 2024 г. (янв.-авг.)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803177" y="1055356"/>
            <a:ext cx="886207" cy="260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uz-Cyrl-U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2715" y="1138922"/>
            <a:ext cx="5210022" cy="5040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объем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5402737" y="3034173"/>
            <a:ext cx="6574527" cy="562682"/>
          </a:xfrm>
          <a:prstGeom prst="round2Diag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: скругленные углы 55">
            <a:extLst>
              <a:ext uri="{FF2B5EF4-FFF2-40B4-BE49-F238E27FC236}">
                <a16:creationId xmlns="" xmlns:a16="http://schemas.microsoft.com/office/drawing/2014/main" id="{717CBADE-1EA7-4E78-8490-7BABE94AA4BA}"/>
              </a:ext>
            </a:extLst>
          </p:cNvPr>
          <p:cNvSpPr/>
          <p:nvPr/>
        </p:nvSpPr>
        <p:spPr>
          <a:xfrm>
            <a:off x="8327830" y="3056182"/>
            <a:ext cx="426658" cy="48038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0542E72-8608-4674-B264-77F9DBDFD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79" y="3057940"/>
            <a:ext cx="357064" cy="478626"/>
          </a:xfrm>
          <a:prstGeom prst="rect">
            <a:avLst/>
          </a:prstGeom>
        </p:spPr>
      </p:pic>
      <p:sp>
        <p:nvSpPr>
          <p:cNvPr id="35" name="Прямоугольник: скругленные углы 116">
            <a:extLst>
              <a:ext uri="{FF2B5EF4-FFF2-40B4-BE49-F238E27FC236}">
                <a16:creationId xmlns="" xmlns:a16="http://schemas.microsoft.com/office/drawing/2014/main" id="{6CCAB160-0717-4D5B-A174-E0F7FAE7CB86}"/>
              </a:ext>
            </a:extLst>
          </p:cNvPr>
          <p:cNvSpPr/>
          <p:nvPr/>
        </p:nvSpPr>
        <p:spPr>
          <a:xfrm>
            <a:off x="10119328" y="3050974"/>
            <a:ext cx="431639" cy="5023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42DF647-D86D-4595-83CD-D53D7BFCF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990" y="3095615"/>
            <a:ext cx="375208" cy="42110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8765931" y="3145422"/>
            <a:ext cx="1205619" cy="29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3717743618"/>
              </p:ext>
            </p:extLst>
          </p:nvPr>
        </p:nvGraphicFramePr>
        <p:xfrm>
          <a:off x="5510531" y="3638077"/>
          <a:ext cx="6423519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352807" y="2334266"/>
            <a:ext cx="881766" cy="6425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41079" r="16254" b="48950"/>
          <a:stretch/>
        </p:blipFill>
        <p:spPr>
          <a:xfrm>
            <a:off x="6410752" y="2587482"/>
            <a:ext cx="782624" cy="134532"/>
          </a:xfrm>
          <a:prstGeom prst="rect">
            <a:avLst/>
          </a:prstGeom>
        </p:spPr>
      </p:pic>
      <p:sp>
        <p:nvSpPr>
          <p:cNvPr id="54" name="Скругленный прямоугольник 53"/>
          <p:cNvSpPr/>
          <p:nvPr/>
        </p:nvSpPr>
        <p:spPr>
          <a:xfrm>
            <a:off x="8253524" y="2325444"/>
            <a:ext cx="881766" cy="6425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14742" y="2034924"/>
            <a:ext cx="1161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OOO“SOFIZAR”</a:t>
            </a:r>
            <a:endParaRPr lang="ru-RU" sz="800" b="1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t="39492" r="5937" b="39936"/>
          <a:stretch/>
        </p:blipFill>
        <p:spPr>
          <a:xfrm>
            <a:off x="8276166" y="2499268"/>
            <a:ext cx="823581" cy="2596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041881" y="2001295"/>
            <a:ext cx="1237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/>
              <a:t>OOO “</a:t>
            </a:r>
            <a:r>
              <a:rPr lang="en-US" sz="800" b="1" dirty="0"/>
              <a:t>GLOBAL UNIVERSAL SERVIS</a:t>
            </a:r>
            <a:r>
              <a:rPr lang="en-US" sz="800" b="1" dirty="0" smtClean="0"/>
              <a:t>”</a:t>
            </a:r>
            <a:endParaRPr lang="ru-RU" sz="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9193945" y="2319492"/>
            <a:ext cx="881766" cy="6425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814" y="2516052"/>
            <a:ext cx="787054" cy="228731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9153222" y="2004913"/>
            <a:ext cx="913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/>
              <a:t>OOO “</a:t>
            </a:r>
            <a:r>
              <a:rPr lang="en-US" sz="800" b="1" dirty="0"/>
              <a:t>GAVHAR JEWEL GROUP</a:t>
            </a:r>
            <a:r>
              <a:rPr lang="en-US" sz="800" b="1" dirty="0" smtClean="0"/>
              <a:t>”</a:t>
            </a:r>
            <a:endParaRPr lang="ru-RU" sz="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0144722" y="2312489"/>
            <a:ext cx="881766" cy="6425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1095499" y="2312489"/>
            <a:ext cx="881766" cy="63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114169" y="1982489"/>
            <a:ext cx="913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/>
              <a:t>OOO “</a:t>
            </a:r>
            <a:r>
              <a:rPr lang="en-US" sz="800" b="1" dirty="0"/>
              <a:t>UZGOLD </a:t>
            </a:r>
          </a:p>
          <a:p>
            <a:pPr algn="ctr"/>
            <a:r>
              <a:rPr lang="en-US" sz="800" b="1" dirty="0"/>
              <a:t>JEWELLERY</a:t>
            </a:r>
            <a:r>
              <a:rPr lang="en-US" sz="800" b="1" dirty="0" smtClean="0"/>
              <a:t>”</a:t>
            </a:r>
            <a:endParaRPr lang="ru-RU" sz="8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1046044" y="2052244"/>
            <a:ext cx="10593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/>
              <a:t>OOO “SOUVENIR”</a:t>
            </a:r>
            <a:endParaRPr lang="ru-RU" sz="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0" t="38390" r="25768" b="32630"/>
          <a:stretch/>
        </p:blipFill>
        <p:spPr>
          <a:xfrm>
            <a:off x="11138713" y="2446428"/>
            <a:ext cx="795337" cy="29051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5" t="38071" r="50540" b="34375"/>
          <a:stretch/>
        </p:blipFill>
        <p:spPr>
          <a:xfrm>
            <a:off x="10205591" y="2475407"/>
            <a:ext cx="762000" cy="276225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7302747" y="2322345"/>
            <a:ext cx="881766" cy="6425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4" t="28768" r="22040" b="41207"/>
          <a:stretch/>
        </p:blipFill>
        <p:spPr>
          <a:xfrm>
            <a:off x="7391829" y="2342228"/>
            <a:ext cx="742957" cy="52638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031528" y="1998925"/>
            <a:ext cx="1335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OOO“GOLD </a:t>
            </a:r>
          </a:p>
          <a:p>
            <a:pPr algn="ctr"/>
            <a:r>
              <a:rPr lang="en-US" sz="800" b="1" dirty="0" smtClean="0"/>
              <a:t>MOON TASHKENT”</a:t>
            </a:r>
            <a:endParaRPr lang="ru-RU" sz="800" b="1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424155364"/>
              </p:ext>
            </p:extLst>
          </p:nvPr>
        </p:nvGraphicFramePr>
        <p:xfrm>
          <a:off x="317356" y="2337007"/>
          <a:ext cx="4776970" cy="238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802064" y="1573062"/>
            <a:ext cx="4432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Крупнейшие производители в Республике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12" r="22187"/>
          <a:stretch/>
        </p:blipFill>
        <p:spPr>
          <a:xfrm>
            <a:off x="150961" y="9771"/>
            <a:ext cx="920040" cy="815581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11404293" y="6562122"/>
            <a:ext cx="4281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b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</a:t>
            </a:r>
            <a:r>
              <a:rPr lang="en-US" sz="900" b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31869" y="3087146"/>
            <a:ext cx="25029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мощности </a:t>
            </a:r>
            <a:r>
              <a:rPr lang="uz-Cyrl-UZ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производителей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z-Cyrl-UZ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408787" y="2332177"/>
            <a:ext cx="881766" cy="6446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5180291" y="1993623"/>
            <a:ext cx="1335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OOO “NUR </a:t>
            </a:r>
            <a:r>
              <a:rPr lang="en-US" sz="800" b="1" dirty="0"/>
              <a:t>STAR </a:t>
            </a:r>
            <a:br>
              <a:rPr lang="en-US" sz="800" b="1" dirty="0"/>
            </a:br>
            <a:r>
              <a:rPr lang="en-US" sz="800" b="1" dirty="0"/>
              <a:t>JEWELRY” </a:t>
            </a:r>
            <a:endParaRPr lang="ru-RU" sz="800" b="1" dirty="0"/>
          </a:p>
        </p:txBody>
      </p:sp>
      <p:pic>
        <p:nvPicPr>
          <p:cNvPr id="70" name="Picture 2" descr="C:\Users\mf353\Desktop\50493.png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b="12267"/>
          <a:stretch/>
        </p:blipFill>
        <p:spPr bwMode="auto">
          <a:xfrm>
            <a:off x="6042933" y="4363340"/>
            <a:ext cx="1204299" cy="90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Скругленный прямоугольник 70"/>
          <p:cNvSpPr/>
          <p:nvPr/>
        </p:nvSpPr>
        <p:spPr>
          <a:xfrm>
            <a:off x="10694403" y="3163197"/>
            <a:ext cx="1205619" cy="29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uz-Cyrl-U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Об организации - &quot;NUR STAR JEWELRY&quot; mas`uliyati cheklangan jamiyati,  ИНН-307937544 - Orginfo.uz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59" y="2384973"/>
            <a:ext cx="715986" cy="5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833" y1="76871" x2="74333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080" y="5543899"/>
            <a:ext cx="721837" cy="53055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" b="88824" l="0" r="100000">
                        <a14:foregroundMark x1="34444" y1="70392" x2="69444" y2="70196"/>
                        <a14:foregroundMark x1="32111" y1="87255" x2="67111" y2="87451"/>
                        <a14:foregroundMark x1="34667" y1="77255" x2="34667" y2="77255"/>
                        <a14:foregroundMark x1="34444" y1="80784" x2="37111" y2="80784"/>
                        <a14:foregroundMark x1="35444" y1="74706" x2="36556" y2="72353"/>
                        <a14:foregroundMark x1="42667" y1="74314" x2="43000" y2="79412"/>
                        <a14:foregroundMark x1="50000" y1="73922" x2="50222" y2="79412"/>
                        <a14:foregroundMark x1="56222" y1="73333" x2="53778" y2="78431"/>
                        <a14:foregroundMark x1="60444" y1="74510" x2="60889" y2="8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90" t="5144" r="32342" b="12472"/>
          <a:stretch/>
        </p:blipFill>
        <p:spPr>
          <a:xfrm>
            <a:off x="9259654" y="6127779"/>
            <a:ext cx="474691" cy="49938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8276" y="6261317"/>
            <a:ext cx="225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Коммерческие банки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(Измеренные слитки и монеты)</a:t>
            </a:r>
            <a:endParaRPr lang="uz-Cyrl-UZ" sz="12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787274" y="5576308"/>
            <a:ext cx="2404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АО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Навоийский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Горно-металлургический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омбинат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АО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Алмалыкский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Горно-металлургический Комбинат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9466" y="6348383"/>
            <a:ext cx="2226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Товарная биржа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45" y="5410643"/>
            <a:ext cx="936000" cy="936000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prospecto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24" y="5492810"/>
            <a:ext cx="736521" cy="7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1672" y="6344759"/>
            <a:ext cx="1610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Золотодобытчики</a:t>
            </a:r>
            <a:endParaRPr lang="uz-Cyrl-UZ" sz="12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4" y="5436990"/>
            <a:ext cx="1116000" cy="8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авая фигурная скобка 14"/>
          <p:cNvSpPr/>
          <p:nvPr/>
        </p:nvSpPr>
        <p:spPr>
          <a:xfrm rot="5400000">
            <a:off x="5975663" y="-342591"/>
            <a:ext cx="249382" cy="11416937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object 7">
            <a:extLst>
              <a:ext uri="{FF2B5EF4-FFF2-40B4-BE49-F238E27FC236}">
                <a16:creationId xmlns="" xmlns:a16="http://schemas.microsoft.com/office/drawing/2014/main" id="{23D3AFB1-A98C-4548-AEC8-BF08D44D66B1}"/>
              </a:ext>
            </a:extLst>
          </p:cNvPr>
          <p:cNvSpPr/>
          <p:nvPr/>
        </p:nvSpPr>
        <p:spPr>
          <a:xfrm>
            <a:off x="-12738" y="-17248"/>
            <a:ext cx="12204738" cy="877719"/>
          </a:xfrm>
          <a:custGeom>
            <a:avLst/>
            <a:gdLst/>
            <a:ahLst/>
            <a:cxnLst/>
            <a:rect l="l" t="t" r="r" b="b"/>
            <a:pathLst>
              <a:path w="4077970" h="1191260">
                <a:moveTo>
                  <a:pt x="4077398" y="0"/>
                </a:moveTo>
                <a:lnTo>
                  <a:pt x="0" y="0"/>
                </a:lnTo>
                <a:lnTo>
                  <a:pt x="0" y="1190752"/>
                </a:lnTo>
                <a:lnTo>
                  <a:pt x="4077398" y="747255"/>
                </a:lnTo>
                <a:lnTo>
                  <a:pt x="4077398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>
              <a:lnSpc>
                <a:spcPct val="120000"/>
              </a:lnSpc>
            </a:pPr>
            <a:endParaRPr lang="ru-RU" sz="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ru-RU" sz="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75485" y="138120"/>
            <a:ext cx="7584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БИЗНЕС-СРЕДА ЮВЕЛИРНОЙ ПРОМЫШЛЕННОСТИ</a:t>
            </a:r>
            <a:endParaRPr lang="ru-RU" sz="2000" b="1" dirty="0">
              <a:ln>
                <a:solidFill>
                  <a:schemeClr val="bg1"/>
                </a:solidFill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99" y="1172915"/>
            <a:ext cx="925141" cy="72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6177" y="5045489"/>
            <a:ext cx="10972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лица и индивидуальные предприниматели могут приобретать драгоценные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металлы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3" y="1282102"/>
            <a:ext cx="978535" cy="720000"/>
          </a:xfrm>
          <a:prstGeom prst="rect">
            <a:avLst/>
          </a:prstGeom>
        </p:spPr>
      </p:pic>
      <p:pic>
        <p:nvPicPr>
          <p:cNvPr id="42" name="Рисунок 41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9" b="4677"/>
          <a:stretch/>
        </p:blipFill>
        <p:spPr bwMode="auto">
          <a:xfrm>
            <a:off x="6096000" y="2511999"/>
            <a:ext cx="771525" cy="560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973791" y="1287008"/>
            <a:ext cx="4401987" cy="68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1125" algn="l"/>
              </a:tabLst>
              <a:defRPr/>
            </a:pPr>
            <a:r>
              <a:rPr lang="ru-RU" sz="115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продажи измеренных слитков, произведенных перерабатывающими предприятиями, физическим и юридическим лицам</a:t>
            </a:r>
            <a:endParaRPr lang="ru-RU" sz="11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0" y="2363651"/>
            <a:ext cx="900000" cy="900000"/>
          </a:xfrm>
          <a:prstGeom prst="rect">
            <a:avLst/>
          </a:prstGeom>
        </p:spPr>
      </p:pic>
      <p:pic>
        <p:nvPicPr>
          <p:cNvPr id="4" name="Picture 2" descr="252 Molten Gold Illustrations &amp;amp; Clip Art - i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97" y="5484367"/>
            <a:ext cx="828494" cy="82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550956" y="6333622"/>
            <a:ext cx="189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Рафинировочные предприятия</a:t>
            </a:r>
          </a:p>
        </p:txBody>
      </p:sp>
      <p:pic>
        <p:nvPicPr>
          <p:cNvPr id="1028" name="Picture 4" descr="Old Mission People Icon - People Icon, HD Png Download , Transparent Png  Image - PNGite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13" y="5490569"/>
            <a:ext cx="908997" cy="6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416229" y="6252425"/>
            <a:ext cx="170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Люди (ювелирные изделия и ювелирный лом)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43302" y="3546650"/>
            <a:ext cx="440198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Бизнес-структуры, создавшие новые рабочие места, имеют право на скидки на стоимость купленного драгоценного металла (по установленным условиям)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75-125 новых рабочих мест — скидка 1%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125-200 новых рабочих мест — скидка 2%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200-300 новых рабочих мест — скидка 3%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300 и более новых рабочих мест — скидка 4%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12" r="22187"/>
          <a:stretch/>
        </p:blipFill>
        <p:spPr>
          <a:xfrm>
            <a:off x="150961" y="9771"/>
            <a:ext cx="920040" cy="815581"/>
          </a:xfrm>
          <a:prstGeom prst="rect">
            <a:avLst/>
          </a:prstGeom>
        </p:spPr>
      </p:pic>
      <p:grpSp>
        <p:nvGrpSpPr>
          <p:cNvPr id="14" name="Google Shape;9789;p66">
            <a:extLst>
              <a:ext uri="{FF2B5EF4-FFF2-40B4-BE49-F238E27FC236}">
                <a16:creationId xmlns="" xmlns:a16="http://schemas.microsoft.com/office/drawing/2014/main" id="{CA5D365C-55CA-A437-AE6D-B98382164502}"/>
              </a:ext>
            </a:extLst>
          </p:cNvPr>
          <p:cNvGrpSpPr/>
          <p:nvPr/>
        </p:nvGrpSpPr>
        <p:grpSpPr>
          <a:xfrm>
            <a:off x="607527" y="3754037"/>
            <a:ext cx="648665" cy="687296"/>
            <a:chOff x="-5971525" y="3273750"/>
            <a:chExt cx="292250" cy="290650"/>
          </a:xfrm>
        </p:grpSpPr>
        <p:sp>
          <p:nvSpPr>
            <p:cNvPr id="16" name="Google Shape;9790;p66">
              <a:extLst>
                <a:ext uri="{FF2B5EF4-FFF2-40B4-BE49-F238E27FC236}">
                  <a16:creationId xmlns="" xmlns:a16="http://schemas.microsoft.com/office/drawing/2014/main" id="{387F12E1-C278-9FB7-5D9D-F21BBC7A2819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91;p66">
              <a:extLst>
                <a:ext uri="{FF2B5EF4-FFF2-40B4-BE49-F238E27FC236}">
                  <a16:creationId xmlns="" xmlns:a16="http://schemas.microsoft.com/office/drawing/2014/main" id="{E603C56D-E138-E2F9-9006-D2B5D5EBAA07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7011903" y="2537802"/>
            <a:ext cx="4401987" cy="68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1125" algn="l"/>
              </a:tabLst>
              <a:defRPr/>
            </a:pPr>
            <a:r>
              <a:rPr lang="ru-RU" sz="115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Импорт жемчуга, алмазов и драгоценных камней освобожден от таможенных пошлин и налога на добавленную стоимость;</a:t>
            </a:r>
            <a:endParaRPr lang="en-US" sz="115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973791" y="3579615"/>
            <a:ext cx="4401987" cy="295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1125" algn="l"/>
              </a:tabLst>
              <a:defRPr/>
            </a:pPr>
            <a:r>
              <a:rPr lang="ru-RU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Таможенные пошлины на импорт ювелирных товаров: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57540" y="3833439"/>
            <a:ext cx="2163454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1381125" algn="l"/>
              </a:tabLst>
              <a:defRPr/>
            </a:pPr>
            <a:r>
              <a:rPr lang="ru-RU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Ювелирные изделия из золота:</a:t>
            </a:r>
          </a:p>
          <a:p>
            <a:pPr lvl="0">
              <a:lnSpc>
                <a:spcPct val="115000"/>
              </a:lnSpc>
              <a:tabLst>
                <a:tab pos="1381125" algn="l"/>
              </a:tabLst>
              <a:defRPr/>
            </a:pPr>
            <a:r>
              <a:rPr lang="ru-RU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Пошлина на импорт: 10%</a:t>
            </a:r>
          </a:p>
          <a:p>
            <a:pPr lvl="0">
              <a:lnSpc>
                <a:spcPct val="115000"/>
              </a:lnSpc>
              <a:tabLst>
                <a:tab pos="1381125" algn="l"/>
              </a:tabLst>
              <a:defRPr/>
            </a:pPr>
            <a:r>
              <a:rPr lang="ru-RU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НДС: 12%</a:t>
            </a:r>
          </a:p>
          <a:p>
            <a:pPr lvl="0">
              <a:lnSpc>
                <a:spcPct val="115000"/>
              </a:lnSpc>
              <a:tabLst>
                <a:tab pos="1381125" algn="l"/>
              </a:tabLst>
              <a:defRPr/>
            </a:pPr>
            <a:r>
              <a:rPr lang="ru-RU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Таможенная пошлина: 0,2%</a:t>
            </a:r>
            <a:endParaRPr lang="en-US" sz="11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43302" y="1167192"/>
            <a:ext cx="44019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от акцизного налога и НДС на производство и продажу ювелирных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изделий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Беспошлинный налог на экспорт ювелирных изделий из Узбекистана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Оборудование, ввозимое для ювелирной отрасли, освобождено от таможенных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сборов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43302" y="2575703"/>
            <a:ext cx="4401987" cy="499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1125" algn="l"/>
              </a:tabLst>
              <a:defRPr/>
            </a:pPr>
            <a:r>
              <a:rPr lang="ru-RU" sz="115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Товарно-сырьевая биржа предоставляет возможность отсрочки платежа на 180 дней;</a:t>
            </a:r>
            <a:endParaRPr lang="en-US" sz="115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362968" y="3831505"/>
            <a:ext cx="2222896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1381125" algn="l"/>
              </a:tabLst>
              <a:defRPr/>
            </a:pPr>
            <a:r>
              <a:rPr lang="ru-RU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Ювелирные изделия из серебра:</a:t>
            </a:r>
          </a:p>
          <a:p>
            <a:pPr lvl="0">
              <a:lnSpc>
                <a:spcPct val="115000"/>
              </a:lnSpc>
              <a:tabLst>
                <a:tab pos="1381125" algn="l"/>
              </a:tabLst>
              <a:defRPr/>
            </a:pPr>
            <a:r>
              <a:rPr lang="ru-RU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Пошлина на импорт:</a:t>
            </a:r>
            <a:r>
              <a:rPr lang="ru-RU" sz="11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  <a:p>
            <a:pPr lvl="0">
              <a:lnSpc>
                <a:spcPct val="115000"/>
              </a:lnSpc>
              <a:tabLst>
                <a:tab pos="1381125" algn="l"/>
              </a:tabLst>
              <a:defRPr/>
            </a:pPr>
            <a:r>
              <a:rPr lang="ru-RU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НДС: 12%</a:t>
            </a:r>
          </a:p>
          <a:p>
            <a:pPr lvl="0">
              <a:lnSpc>
                <a:spcPct val="115000"/>
              </a:lnSpc>
              <a:tabLst>
                <a:tab pos="1381125" algn="l"/>
              </a:tabLst>
              <a:defRPr/>
            </a:pPr>
            <a:r>
              <a:rPr lang="ru-RU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Таможенная пошлина: 0,2% </a:t>
            </a:r>
            <a:endParaRPr lang="en-US" sz="11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4" descr="Duty Logo Royalty-Free Images, Stock Photos &amp; Pictures | Shutterstock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t="1" r="10386" b="1533"/>
          <a:stretch/>
        </p:blipFill>
        <p:spPr bwMode="auto">
          <a:xfrm>
            <a:off x="6032399" y="3749987"/>
            <a:ext cx="915903" cy="7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="" xmlns:a16="http://schemas.microsoft.com/office/drawing/2014/main" id="{23D3AFB1-A98C-4548-AEC8-BF08D44D66B1}"/>
              </a:ext>
            </a:extLst>
          </p:cNvPr>
          <p:cNvSpPr/>
          <p:nvPr/>
        </p:nvSpPr>
        <p:spPr>
          <a:xfrm>
            <a:off x="-12738" y="-17248"/>
            <a:ext cx="12204738" cy="877719"/>
          </a:xfrm>
          <a:custGeom>
            <a:avLst/>
            <a:gdLst/>
            <a:ahLst/>
            <a:cxnLst/>
            <a:rect l="l" t="t" r="r" b="b"/>
            <a:pathLst>
              <a:path w="4077970" h="1191260">
                <a:moveTo>
                  <a:pt x="4077398" y="0"/>
                </a:moveTo>
                <a:lnTo>
                  <a:pt x="0" y="0"/>
                </a:lnTo>
                <a:lnTo>
                  <a:pt x="0" y="1190752"/>
                </a:lnTo>
                <a:lnTo>
                  <a:pt x="4077398" y="747255"/>
                </a:lnTo>
                <a:lnTo>
                  <a:pt x="4077398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>
              <a:lnSpc>
                <a:spcPct val="120000"/>
              </a:lnSpc>
            </a:pPr>
            <a:endParaRPr lang="ru-RU" sz="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ru-RU" sz="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0333" y="132450"/>
            <a:ext cx="6338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ПРИВИЛЕГИИ ЧЛЕНСТВА В АССОЦИАЦИИ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12" r="22187"/>
          <a:stretch/>
        </p:blipFill>
        <p:spPr>
          <a:xfrm>
            <a:off x="150961" y="9771"/>
            <a:ext cx="920040" cy="81558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82265"/>
              </p:ext>
            </p:extLst>
          </p:nvPr>
        </p:nvGraphicFramePr>
        <p:xfrm>
          <a:off x="481860" y="1523518"/>
          <a:ext cx="4859384" cy="1360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91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60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uz-Cyrl-UZ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381125" algn="l"/>
                        </a:tabLst>
                      </a:pPr>
                      <a:r>
                        <a:rPr lang="ru-RU" sz="1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Применение налоговых льгот, предоставленных членам ассоциации "</a:t>
                      </a:r>
                      <a:r>
                        <a:rPr lang="ru-RU" sz="115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Хунарманд</a:t>
                      </a:r>
                      <a:r>
                        <a:rPr lang="ru-RU" sz="1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также к индивидуальным предпринимателям, являющимся членами ассоциации «</a:t>
                      </a:r>
                      <a:r>
                        <a:rPr lang="ru-RU" sz="115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Uzbekzargarsanoati</a:t>
                      </a:r>
                      <a:r>
                        <a:rPr lang="ru-RU" sz="1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»;</a:t>
                      </a:r>
                      <a:endParaRPr lang="en-US" sz="11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5882054" y="1266832"/>
            <a:ext cx="2643554" cy="513373"/>
          </a:xfrm>
          <a:prstGeom prst="round2SameRect">
            <a:avLst>
              <a:gd name="adj1" fmla="val 37500"/>
              <a:gd name="adj2" fmla="val 0"/>
            </a:avLst>
          </a:prstGeom>
          <a:solidFill>
            <a:srgbClr val="FFC71F"/>
          </a:solidFill>
          <a:ln w="12700">
            <a:solidFill>
              <a:srgbClr val="B87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иностранных специалистов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82054" y="1788996"/>
            <a:ext cx="2643554" cy="1218029"/>
          </a:xfrm>
          <a:prstGeom prst="rect">
            <a:avLst/>
          </a:prstGeom>
          <a:solidFill>
            <a:schemeClr val="bg1"/>
          </a:solidFill>
          <a:ln>
            <a:solidFill>
              <a:srgbClr val="B87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за сертификат, предоставляющий право на работу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иностранным специалистам 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Узбекистане, составляет 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базовую расчетную сумму.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раз – 150,0 долларов США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8915401" y="1266832"/>
            <a:ext cx="2790824" cy="513373"/>
          </a:xfrm>
          <a:prstGeom prst="round2SameRect">
            <a:avLst>
              <a:gd name="adj1" fmla="val 37500"/>
              <a:gd name="adj2" fmla="val 0"/>
            </a:avLst>
          </a:prstGeom>
          <a:solidFill>
            <a:srgbClr val="FFC71F"/>
          </a:solidFill>
          <a:ln w="12700">
            <a:solidFill>
              <a:srgbClr val="B87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Ассоциации ювелирной отрасли Узбекистана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15401" y="1788996"/>
            <a:ext cx="2790824" cy="1218029"/>
          </a:xfrm>
          <a:prstGeom prst="rect">
            <a:avLst/>
          </a:prstGeom>
          <a:solidFill>
            <a:schemeClr val="bg1"/>
          </a:solidFill>
          <a:ln>
            <a:solidFill>
              <a:srgbClr val="B87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Ювелирные производственные предприятия;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предприниматели;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Рафинировочные предприятия;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Предприниматели, занимающиеся торговлей;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Предприниматели, занимающиеся добычей драгоценных металлов и камней способом золотоискателей.</a:t>
            </a:r>
            <a:endParaRPr lang="en-US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5882054" y="3525192"/>
            <a:ext cx="2643554" cy="513373"/>
          </a:xfrm>
          <a:prstGeom prst="round2SameRect">
            <a:avLst>
              <a:gd name="adj1" fmla="val 37500"/>
              <a:gd name="adj2" fmla="val 0"/>
            </a:avLst>
          </a:prstGeom>
          <a:solidFill>
            <a:srgbClr val="FFC71F"/>
          </a:solidFill>
          <a:ln w="12700">
            <a:solidFill>
              <a:srgbClr val="B87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Коммунальные сети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82054" y="4047357"/>
            <a:ext cx="2643554" cy="1706668"/>
          </a:xfrm>
          <a:prstGeom prst="rect">
            <a:avLst/>
          </a:prstGeom>
          <a:solidFill>
            <a:schemeClr val="bg1"/>
          </a:solidFill>
          <a:ln>
            <a:solidFill>
              <a:srgbClr val="B87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8915401" y="3525192"/>
            <a:ext cx="2790824" cy="513373"/>
          </a:xfrm>
          <a:prstGeom prst="round2SameRect">
            <a:avLst>
              <a:gd name="adj1" fmla="val 37500"/>
              <a:gd name="adj2" fmla="val 0"/>
            </a:avLst>
          </a:prstGeom>
          <a:solidFill>
            <a:srgbClr val="FFC71F"/>
          </a:solidFill>
          <a:ln w="12700">
            <a:solidFill>
              <a:srgbClr val="B87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предприятий и доля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Уставного Капитала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15401" y="4047356"/>
            <a:ext cx="2790824" cy="1706668"/>
          </a:xfrm>
          <a:prstGeom prst="rect">
            <a:avLst/>
          </a:prstGeom>
          <a:solidFill>
            <a:schemeClr val="bg1"/>
          </a:solidFill>
          <a:ln>
            <a:solidFill>
              <a:srgbClr val="B87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630" y="4440926"/>
            <a:ext cx="97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Электричество</a:t>
            </a:r>
            <a:endParaRPr lang="en-US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9630" y="4656370"/>
            <a:ext cx="97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кВт·ч</a:t>
            </a:r>
            <a:r>
              <a:rPr lang="en-US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$0.07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3927" y="4440926"/>
            <a:ext cx="972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Природный газ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51247" y="4656370"/>
            <a:ext cx="1023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м³</a:t>
            </a:r>
            <a:r>
              <a:rPr lang="en-US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$0.12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62020" y="5538580"/>
            <a:ext cx="935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м³</a:t>
            </a:r>
            <a:r>
              <a:rPr lang="en-US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$0.24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13927" y="5323136"/>
            <a:ext cx="10611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Сточные воды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51248" y="5538580"/>
            <a:ext cx="935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м³</a:t>
            </a:r>
            <a:r>
              <a:rPr lang="en-US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$0.17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67340" y="5323136"/>
            <a:ext cx="1040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Питьевая вода</a:t>
            </a:r>
            <a:endParaRPr lang="en-US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31" y="4110920"/>
            <a:ext cx="305087" cy="3300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08" y="4114357"/>
            <a:ext cx="331990" cy="33199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73" y="4982939"/>
            <a:ext cx="335801" cy="33580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08" y="4983571"/>
            <a:ext cx="335169" cy="335169"/>
          </a:xfrm>
          <a:prstGeom prst="rect">
            <a:avLst/>
          </a:prstGeom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V="1">
            <a:off x="6124697" y="4900691"/>
            <a:ext cx="972551" cy="3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V="1">
            <a:off x="7313927" y="4900891"/>
            <a:ext cx="972551" cy="3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829624" y="4847618"/>
            <a:ext cx="117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 с </a:t>
            </a:r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</a:t>
            </a:r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ответственностью</a:t>
            </a:r>
            <a:endParaRPr lang="en-US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16179" y="4847618"/>
            <a:ext cx="98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Иностранные </a:t>
            </a:r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852717" y="4847618"/>
            <a:ext cx="930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Совместные </a:t>
            </a:r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50264" y="5273590"/>
            <a:ext cx="765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001490" y="5273590"/>
            <a:ext cx="765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$35,000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852718" y="5273590"/>
            <a:ext cx="765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$35,000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43" y="4185410"/>
            <a:ext cx="493820" cy="49382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67" y="4185410"/>
            <a:ext cx="594360" cy="59436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12" y="4185410"/>
            <a:ext cx="585073" cy="585073"/>
          </a:xfrm>
          <a:prstGeom prst="rect">
            <a:avLst/>
          </a:prstGeom>
        </p:spPr>
      </p:pic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H="1">
            <a:off x="9955492" y="4277672"/>
            <a:ext cx="367" cy="124603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H="1">
            <a:off x="10811017" y="4275923"/>
            <a:ext cx="367" cy="124603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DFC9CED2-56A5-4348-995A-0C9E8B588129}"/>
              </a:ext>
            </a:extLst>
          </p:cNvPr>
          <p:cNvCxnSpPr>
            <a:cxnSpLocks/>
          </p:cNvCxnSpPr>
          <p:nvPr/>
        </p:nvCxnSpPr>
        <p:spPr bwMode="auto">
          <a:xfrm flipH="1">
            <a:off x="7202529" y="4275923"/>
            <a:ext cx="367" cy="124603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6">
            <a:extLst>
              <a:ext uri="{FF2B5EF4-FFF2-40B4-BE49-F238E27FC236}">
                <a16:creationId xmlns="" xmlns:a16="http://schemas.microsoft.com/office/drawing/2014/main" id="{F8BB8C5D-96F5-3227-CC57-A94A4B9BC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885438"/>
              </p:ext>
            </p:extLst>
          </p:nvPr>
        </p:nvGraphicFramePr>
        <p:xfrm>
          <a:off x="481860" y="3021806"/>
          <a:ext cx="4859384" cy="1360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91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60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uz-Cyrl-UZ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381125" algn="l"/>
                        </a:tabLst>
                      </a:pPr>
                      <a:r>
                        <a:rPr lang="ru-RU" sz="1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Рафинировочные предприятия, являющиеся членами ассоциации «</a:t>
                      </a:r>
                      <a:r>
                        <a:rPr lang="ru-RU" sz="115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Uzbekzargarsanoati</a:t>
                      </a:r>
                      <a:r>
                        <a:rPr lang="ru-RU" sz="1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могут приобретать драгоценные металлы у АО «</a:t>
                      </a:r>
                      <a:r>
                        <a:rPr lang="ru-RU" sz="115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Алмалыкский</a:t>
                      </a:r>
                      <a:r>
                        <a:rPr lang="ru-RU" sz="1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ГМК» и АО «</a:t>
                      </a:r>
                      <a:r>
                        <a:rPr lang="ru-RU" sz="115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Навоийский</a:t>
                      </a:r>
                      <a:r>
                        <a:rPr lang="ru-RU" sz="1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ГМК» на основании прямых контрактов при условии 100% предоплаты.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6">
            <a:extLst>
              <a:ext uri="{FF2B5EF4-FFF2-40B4-BE49-F238E27FC236}">
                <a16:creationId xmlns="" xmlns:a16="http://schemas.microsoft.com/office/drawing/2014/main" id="{891FFE7B-7B76-2D3A-4B97-05EBAA397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25110"/>
              </p:ext>
            </p:extLst>
          </p:nvPr>
        </p:nvGraphicFramePr>
        <p:xfrm>
          <a:off x="481860" y="4440021"/>
          <a:ext cx="4859384" cy="1360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91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60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uz-Cyrl-UZ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381125" algn="l"/>
                        </a:tabLst>
                      </a:pPr>
                      <a:r>
                        <a:rPr lang="ru-RU" sz="1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Освобождение от налога на имущество и земельного налога для объектов недвижимости и земельных участков, используемых в производственной деятельности ювелирных предприятий;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8ABC368-4B30-C770-78B2-49464F3D7C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1" y="1858254"/>
            <a:ext cx="691185" cy="691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563BBCF-A46F-8E4D-43E8-C40E0BA860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" y="3301697"/>
            <a:ext cx="1536579" cy="9603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AECF3FD-76F2-C1E5-95FD-369F42675D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" y="4799258"/>
            <a:ext cx="748863" cy="70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3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57AFAA9-C51B-E39A-8110-87752A9C8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82" t="15758" r="37409" b="14182"/>
          <a:stretch/>
        </p:blipFill>
        <p:spPr>
          <a:xfrm>
            <a:off x="7268631" y="273452"/>
            <a:ext cx="947651" cy="10054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04BCA47-B76C-E359-6BA0-B9974B5FE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91" t="29333" r="39318" b="15879"/>
          <a:stretch/>
        </p:blipFill>
        <p:spPr>
          <a:xfrm>
            <a:off x="2688324" y="1525339"/>
            <a:ext cx="1033967" cy="10054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DF65A25-60BB-513E-0DFB-61EF61C893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82" t="20363" r="28693" b="32849"/>
          <a:stretch/>
        </p:blipFill>
        <p:spPr>
          <a:xfrm>
            <a:off x="2024624" y="3132806"/>
            <a:ext cx="1596045" cy="9308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D2CEC23-821F-BA2F-1EE4-69A52F9D8C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09" y="2382544"/>
            <a:ext cx="1721986" cy="6944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CB74693-B1D1-07D2-993F-76219C0E48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8" y="5817946"/>
            <a:ext cx="1634460" cy="52766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86D04EAE-54DA-9CB4-225E-516CC63F633F}"/>
              </a:ext>
            </a:extLst>
          </p:cNvPr>
          <p:cNvGrpSpPr/>
          <p:nvPr/>
        </p:nvGrpSpPr>
        <p:grpSpPr>
          <a:xfrm>
            <a:off x="876148" y="474447"/>
            <a:ext cx="984151" cy="1005434"/>
            <a:chOff x="1525145" y="665018"/>
            <a:chExt cx="984151" cy="1005434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BA19D1ED-C17B-6307-AB77-BE5AC21A47C9}"/>
                </a:ext>
              </a:extLst>
            </p:cNvPr>
            <p:cNvSpPr/>
            <p:nvPr/>
          </p:nvSpPr>
          <p:spPr>
            <a:xfrm>
              <a:off x="1525145" y="665018"/>
              <a:ext cx="984151" cy="100543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F0422D16-3B90-6824-CD0D-D6901DADD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752" y="736730"/>
              <a:ext cx="916938" cy="842688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F8558A4-307D-B967-500D-1CE90BE804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8" t="11664" r="20272" b="6858"/>
          <a:stretch/>
        </p:blipFill>
        <p:spPr>
          <a:xfrm>
            <a:off x="8264011" y="4829986"/>
            <a:ext cx="1446415" cy="14201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011ACE9B-CE4A-23D6-12E0-D63F99B2D35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591" t="23031" r="34273" b="25621"/>
          <a:stretch/>
        </p:blipFill>
        <p:spPr>
          <a:xfrm>
            <a:off x="3212539" y="5446414"/>
            <a:ext cx="1226035" cy="106869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B5ABB7-C880-A1B2-DA0B-BDDBC837B4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76" y="474447"/>
            <a:ext cx="1521780" cy="58046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2C3C013D-FF78-3BC0-1CC3-E5323B107D2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15758" r="9814" b="30123"/>
          <a:stretch/>
        </p:blipFill>
        <p:spPr>
          <a:xfrm>
            <a:off x="10387789" y="5272416"/>
            <a:ext cx="1446415" cy="120484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31C64FB7-FE02-23CD-BAE8-E36813A8966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8702" t="25621" r="31052" b="32606"/>
          <a:stretch/>
        </p:blipFill>
        <p:spPr>
          <a:xfrm>
            <a:off x="8463870" y="2601568"/>
            <a:ext cx="1377928" cy="88360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69F7DA29-6B84-47B7-AF1A-7C1F26205D2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0182" t="35152" r="18327" b="43697"/>
          <a:stretch/>
        </p:blipFill>
        <p:spPr>
          <a:xfrm>
            <a:off x="8463870" y="3988646"/>
            <a:ext cx="1851177" cy="49876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976E7827-BEB3-119E-175D-ADA7A3D688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41079" r="16254" b="48950"/>
          <a:stretch/>
        </p:blipFill>
        <p:spPr>
          <a:xfrm>
            <a:off x="9180734" y="554025"/>
            <a:ext cx="2101511" cy="44428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4E3B5EB-D372-85BE-5FEF-64C9ABCC199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4" t="28768" r="22040" b="41207"/>
          <a:stretch/>
        </p:blipFill>
        <p:spPr>
          <a:xfrm>
            <a:off x="363090" y="3727241"/>
            <a:ext cx="1551320" cy="109911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C8D007BE-49C2-7F53-7238-8090F3FD89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40" y="5904748"/>
            <a:ext cx="2302009" cy="66900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2AD22869-E5AD-680D-F34C-B239587C059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5" t="38071" r="50540" b="34375"/>
          <a:stretch/>
        </p:blipFill>
        <p:spPr>
          <a:xfrm>
            <a:off x="4346611" y="327840"/>
            <a:ext cx="2188237" cy="79323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008DB8E9-3412-E710-C248-5E8C62E1DE5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0" t="38390" r="25768" b="32630"/>
          <a:stretch/>
        </p:blipFill>
        <p:spPr>
          <a:xfrm>
            <a:off x="2141523" y="4621834"/>
            <a:ext cx="1804011" cy="65895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67C245E4-03F8-C53C-8EDC-24304D9164F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86" y="3442701"/>
            <a:ext cx="1241915" cy="124191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1017A4C1-5A17-C744-BD07-65A960290B2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7" y="1968757"/>
            <a:ext cx="1323125" cy="119117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B26AB012-1929-AC27-DE3A-4B139C26466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t="38279" r="11882" b="38209"/>
          <a:stretch/>
        </p:blipFill>
        <p:spPr>
          <a:xfrm>
            <a:off x="8356065" y="1377115"/>
            <a:ext cx="2422351" cy="67362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75FA4F1-A164-F7B8-4226-4DD9472259C6}"/>
              </a:ext>
            </a:extLst>
          </p:cNvPr>
          <p:cNvSpPr/>
          <p:nvPr/>
        </p:nvSpPr>
        <p:spPr>
          <a:xfrm>
            <a:off x="0" y="0"/>
            <a:ext cx="12192000" cy="687367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6D26ED8-ABDF-6B13-4F39-2F2416BE8D06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r="22187"/>
          <a:stretch/>
        </p:blipFill>
        <p:spPr>
          <a:xfrm>
            <a:off x="3785970" y="1220537"/>
            <a:ext cx="4602174" cy="45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22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4595</TotalTime>
  <Words>642</Words>
  <Application>Microsoft Office PowerPoint</Application>
  <PresentationFormat>Широкоэкранный</PresentationFormat>
  <Paragraphs>158</Paragraphs>
  <Slides>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Cambria</vt:lpstr>
      <vt:lpstr>Tahoma</vt:lpstr>
      <vt:lpstr>Times New Roman</vt:lpstr>
      <vt:lpstr>Тема Office</vt:lpstr>
      <vt:lpstr>Презентация PowerPoint</vt:lpstr>
      <vt:lpstr>Презентация PowerPoint</vt:lpstr>
      <vt:lpstr>Общий объем производства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504</cp:revision>
  <dcterms:created xsi:type="dcterms:W3CDTF">2021-08-10T10:47:45Z</dcterms:created>
  <dcterms:modified xsi:type="dcterms:W3CDTF">2024-09-24T12:41:27Z</dcterms:modified>
</cp:coreProperties>
</file>